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9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3D71E-FB7E-430B-B2A3-8E245C168EFE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880659CF-F3B6-44A9-8CD4-2E6424F8BD15}">
      <dgm:prSet phldrT="[Текст]" custT="1"/>
      <dgm:spPr/>
      <dgm:t>
        <a:bodyPr/>
        <a:lstStyle/>
        <a:p>
          <a:r>
            <a:rPr lang="ru-RU" sz="2800" dirty="0" smtClean="0"/>
            <a:t>Педагог</a:t>
          </a:r>
          <a:endParaRPr lang="ru-RU" sz="2800" dirty="0"/>
        </a:p>
      </dgm:t>
    </dgm:pt>
    <dgm:pt modelId="{91796090-DC36-4B2B-87B1-4D7F01A76DBD}" type="parTrans" cxnId="{E4B53179-7D32-4474-9C23-03A2F2E4D2B9}">
      <dgm:prSet/>
      <dgm:spPr/>
      <dgm:t>
        <a:bodyPr/>
        <a:lstStyle/>
        <a:p>
          <a:endParaRPr lang="ru-RU"/>
        </a:p>
      </dgm:t>
    </dgm:pt>
    <dgm:pt modelId="{B658B737-2FBF-4F54-A44E-633DE536A190}" type="sibTrans" cxnId="{E4B53179-7D32-4474-9C23-03A2F2E4D2B9}">
      <dgm:prSet/>
      <dgm:spPr/>
      <dgm:t>
        <a:bodyPr/>
        <a:lstStyle/>
        <a:p>
          <a:endParaRPr lang="ru-RU"/>
        </a:p>
      </dgm:t>
    </dgm:pt>
    <dgm:pt modelId="{D757878B-A812-4440-957F-757C26E71DA0}">
      <dgm:prSet phldrT="[Текст]" custT="1"/>
      <dgm:spPr/>
      <dgm:t>
        <a:bodyPr/>
        <a:lstStyle/>
        <a:p>
          <a:r>
            <a:rPr lang="ru-RU" sz="2800" dirty="0" smtClean="0"/>
            <a:t>Родитель</a:t>
          </a:r>
          <a:endParaRPr lang="ru-RU" sz="2800" dirty="0"/>
        </a:p>
      </dgm:t>
    </dgm:pt>
    <dgm:pt modelId="{804AA238-D914-412F-BE1B-850AF3BBBCB9}" type="parTrans" cxnId="{7EA50E2F-5408-4476-9CB4-2218C7009A20}">
      <dgm:prSet/>
      <dgm:spPr/>
      <dgm:t>
        <a:bodyPr/>
        <a:lstStyle/>
        <a:p>
          <a:endParaRPr lang="ru-RU"/>
        </a:p>
      </dgm:t>
    </dgm:pt>
    <dgm:pt modelId="{4424F74B-7194-4623-B2EB-B70DA1740D94}" type="sibTrans" cxnId="{7EA50E2F-5408-4476-9CB4-2218C7009A20}">
      <dgm:prSet/>
      <dgm:spPr/>
      <dgm:t>
        <a:bodyPr/>
        <a:lstStyle/>
        <a:p>
          <a:endParaRPr lang="ru-RU"/>
        </a:p>
      </dgm:t>
    </dgm:pt>
    <dgm:pt modelId="{21C8DC6D-D4AB-4A35-8AEC-162A047B6638}">
      <dgm:prSet phldrT="[Текст]" custT="1"/>
      <dgm:spPr/>
      <dgm:t>
        <a:bodyPr/>
        <a:lstStyle/>
        <a:p>
          <a:r>
            <a:rPr lang="ru-RU" sz="2800" dirty="0" smtClean="0"/>
            <a:t>Воспитанник</a:t>
          </a:r>
          <a:endParaRPr lang="ru-RU" sz="2800" dirty="0"/>
        </a:p>
      </dgm:t>
    </dgm:pt>
    <dgm:pt modelId="{886931CF-5366-4D2D-AF1E-ED935D7A506C}" type="parTrans" cxnId="{4D59EB5C-1887-4342-9C14-27C46139835F}">
      <dgm:prSet/>
      <dgm:spPr/>
      <dgm:t>
        <a:bodyPr/>
        <a:lstStyle/>
        <a:p>
          <a:endParaRPr lang="ru-RU"/>
        </a:p>
      </dgm:t>
    </dgm:pt>
    <dgm:pt modelId="{965E00AF-C740-4737-97E3-55CF1F85BAA5}" type="sibTrans" cxnId="{4D59EB5C-1887-4342-9C14-27C46139835F}">
      <dgm:prSet/>
      <dgm:spPr/>
      <dgm:t>
        <a:bodyPr/>
        <a:lstStyle/>
        <a:p>
          <a:endParaRPr lang="ru-RU"/>
        </a:p>
      </dgm:t>
    </dgm:pt>
    <dgm:pt modelId="{96AE480D-39A5-4062-952C-D2B6BEF2747F}" type="pres">
      <dgm:prSet presAssocID="{F013D71E-FB7E-430B-B2A3-8E245C168EFE}" presName="compositeShape" presStyleCnt="0">
        <dgm:presLayoutVars>
          <dgm:chMax val="7"/>
          <dgm:dir/>
          <dgm:resizeHandles val="exact"/>
        </dgm:presLayoutVars>
      </dgm:prSet>
      <dgm:spPr/>
    </dgm:pt>
    <dgm:pt modelId="{538D87FD-F8AA-4F3C-9D36-4C8297F27279}" type="pres">
      <dgm:prSet presAssocID="{880659CF-F3B6-44A9-8CD4-2E6424F8BD15}" presName="circ1" presStyleLbl="vennNode1" presStyleIdx="0" presStyleCnt="3" custScaleX="103997" custScaleY="103098"/>
      <dgm:spPr/>
      <dgm:t>
        <a:bodyPr/>
        <a:lstStyle/>
        <a:p>
          <a:endParaRPr lang="ru-RU"/>
        </a:p>
      </dgm:t>
    </dgm:pt>
    <dgm:pt modelId="{747F7AEA-520D-49E4-8E49-240BCD5E45BE}" type="pres">
      <dgm:prSet presAssocID="{880659CF-F3B6-44A9-8CD4-2E6424F8BD1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A34D1-0FBC-4A7E-A2B2-3BEAE5C614D0}" type="pres">
      <dgm:prSet presAssocID="{D757878B-A812-4440-957F-757C26E71DA0}" presName="circ2" presStyleLbl="vennNode1" presStyleIdx="1" presStyleCnt="3" custScaleX="113581" custScaleY="111172" custLinFactNeighborX="2324" custLinFactNeighborY="1538"/>
      <dgm:spPr/>
      <dgm:t>
        <a:bodyPr/>
        <a:lstStyle/>
        <a:p>
          <a:endParaRPr lang="ru-RU"/>
        </a:p>
      </dgm:t>
    </dgm:pt>
    <dgm:pt modelId="{BE17FD72-0BCC-4190-96ED-1414C7E208E6}" type="pres">
      <dgm:prSet presAssocID="{D757878B-A812-4440-957F-757C26E71DA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96071-BD15-4C40-BA9B-423C97402081}" type="pres">
      <dgm:prSet presAssocID="{21C8DC6D-D4AB-4A35-8AEC-162A047B6638}" presName="circ3" presStyleLbl="vennNode1" presStyleIdx="2" presStyleCnt="3" custScaleX="111157" custScaleY="113181"/>
      <dgm:spPr/>
      <dgm:t>
        <a:bodyPr/>
        <a:lstStyle/>
        <a:p>
          <a:endParaRPr lang="ru-RU"/>
        </a:p>
      </dgm:t>
    </dgm:pt>
    <dgm:pt modelId="{36C16379-29C8-4445-A44C-5688ECFBA475}" type="pres">
      <dgm:prSet presAssocID="{21C8DC6D-D4AB-4A35-8AEC-162A047B663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B53179-7D32-4474-9C23-03A2F2E4D2B9}" srcId="{F013D71E-FB7E-430B-B2A3-8E245C168EFE}" destId="{880659CF-F3B6-44A9-8CD4-2E6424F8BD15}" srcOrd="0" destOrd="0" parTransId="{91796090-DC36-4B2B-87B1-4D7F01A76DBD}" sibTransId="{B658B737-2FBF-4F54-A44E-633DE536A190}"/>
    <dgm:cxn modelId="{F267CDFF-6EA4-4725-B3E5-B05710C2C3BD}" type="presOf" srcId="{21C8DC6D-D4AB-4A35-8AEC-162A047B6638}" destId="{BE696071-BD15-4C40-BA9B-423C97402081}" srcOrd="0" destOrd="0" presId="urn:microsoft.com/office/officeart/2005/8/layout/venn1"/>
    <dgm:cxn modelId="{7EA50E2F-5408-4476-9CB4-2218C7009A20}" srcId="{F013D71E-FB7E-430B-B2A3-8E245C168EFE}" destId="{D757878B-A812-4440-957F-757C26E71DA0}" srcOrd="1" destOrd="0" parTransId="{804AA238-D914-412F-BE1B-850AF3BBBCB9}" sibTransId="{4424F74B-7194-4623-B2EB-B70DA1740D94}"/>
    <dgm:cxn modelId="{B266F11B-99F9-4527-B682-DAF92BB69865}" type="presOf" srcId="{F013D71E-FB7E-430B-B2A3-8E245C168EFE}" destId="{96AE480D-39A5-4062-952C-D2B6BEF2747F}" srcOrd="0" destOrd="0" presId="urn:microsoft.com/office/officeart/2005/8/layout/venn1"/>
    <dgm:cxn modelId="{7ADFAED6-5BCE-433C-80A4-2778F9CEF440}" type="presOf" srcId="{D757878B-A812-4440-957F-757C26E71DA0}" destId="{A3BA34D1-0FBC-4A7E-A2B2-3BEAE5C614D0}" srcOrd="0" destOrd="0" presId="urn:microsoft.com/office/officeart/2005/8/layout/venn1"/>
    <dgm:cxn modelId="{5AF69C34-B02C-4350-87A6-862BAF95B055}" type="presOf" srcId="{21C8DC6D-D4AB-4A35-8AEC-162A047B6638}" destId="{36C16379-29C8-4445-A44C-5688ECFBA475}" srcOrd="1" destOrd="0" presId="urn:microsoft.com/office/officeart/2005/8/layout/venn1"/>
    <dgm:cxn modelId="{9CD9C69B-2F93-4971-93C4-AAE3E2DA004B}" type="presOf" srcId="{D757878B-A812-4440-957F-757C26E71DA0}" destId="{BE17FD72-0BCC-4190-96ED-1414C7E208E6}" srcOrd="1" destOrd="0" presId="urn:microsoft.com/office/officeart/2005/8/layout/venn1"/>
    <dgm:cxn modelId="{DB486A80-8BB6-4527-B428-830D5C5F6976}" type="presOf" srcId="{880659CF-F3B6-44A9-8CD4-2E6424F8BD15}" destId="{538D87FD-F8AA-4F3C-9D36-4C8297F27279}" srcOrd="0" destOrd="0" presId="urn:microsoft.com/office/officeart/2005/8/layout/venn1"/>
    <dgm:cxn modelId="{FD6003B4-89F9-43AE-8E87-7850B682B13B}" type="presOf" srcId="{880659CF-F3B6-44A9-8CD4-2E6424F8BD15}" destId="{747F7AEA-520D-49E4-8E49-240BCD5E45BE}" srcOrd="1" destOrd="0" presId="urn:microsoft.com/office/officeart/2005/8/layout/venn1"/>
    <dgm:cxn modelId="{4D59EB5C-1887-4342-9C14-27C46139835F}" srcId="{F013D71E-FB7E-430B-B2A3-8E245C168EFE}" destId="{21C8DC6D-D4AB-4A35-8AEC-162A047B6638}" srcOrd="2" destOrd="0" parTransId="{886931CF-5366-4D2D-AF1E-ED935D7A506C}" sibTransId="{965E00AF-C740-4737-97E3-55CF1F85BAA5}"/>
    <dgm:cxn modelId="{8C1929F0-4CE8-46CC-998D-728BDC1F2CA1}" type="presParOf" srcId="{96AE480D-39A5-4062-952C-D2B6BEF2747F}" destId="{538D87FD-F8AA-4F3C-9D36-4C8297F27279}" srcOrd="0" destOrd="0" presId="urn:microsoft.com/office/officeart/2005/8/layout/venn1"/>
    <dgm:cxn modelId="{32888A8A-24D0-422B-978B-28EFAE421BE7}" type="presParOf" srcId="{96AE480D-39A5-4062-952C-D2B6BEF2747F}" destId="{747F7AEA-520D-49E4-8E49-240BCD5E45BE}" srcOrd="1" destOrd="0" presId="urn:microsoft.com/office/officeart/2005/8/layout/venn1"/>
    <dgm:cxn modelId="{B5B05367-93FD-42A0-B626-F4C388284AFA}" type="presParOf" srcId="{96AE480D-39A5-4062-952C-D2B6BEF2747F}" destId="{A3BA34D1-0FBC-4A7E-A2B2-3BEAE5C614D0}" srcOrd="2" destOrd="0" presId="urn:microsoft.com/office/officeart/2005/8/layout/venn1"/>
    <dgm:cxn modelId="{1F51B850-4391-455B-B4FA-FACF5C8AB97C}" type="presParOf" srcId="{96AE480D-39A5-4062-952C-D2B6BEF2747F}" destId="{BE17FD72-0BCC-4190-96ED-1414C7E208E6}" srcOrd="3" destOrd="0" presId="urn:microsoft.com/office/officeart/2005/8/layout/venn1"/>
    <dgm:cxn modelId="{0512A3F2-1331-46B9-A15C-B72593E17D12}" type="presParOf" srcId="{96AE480D-39A5-4062-952C-D2B6BEF2747F}" destId="{BE696071-BD15-4C40-BA9B-423C97402081}" srcOrd="4" destOrd="0" presId="urn:microsoft.com/office/officeart/2005/8/layout/venn1"/>
    <dgm:cxn modelId="{2443E53C-C8AF-4A71-9BB5-7144EC74268F}" type="presParOf" srcId="{96AE480D-39A5-4062-952C-D2B6BEF2747F}" destId="{36C16379-29C8-4445-A44C-5688ECFBA47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8D87FD-F8AA-4F3C-9D36-4C8297F27279}">
      <dsp:nvSpPr>
        <dsp:cNvPr id="0" name=""/>
        <dsp:cNvSpPr/>
      </dsp:nvSpPr>
      <dsp:spPr>
        <a:xfrm>
          <a:off x="2188692" y="22981"/>
          <a:ext cx="3129937" cy="31028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Педагог</a:t>
          </a:r>
          <a:endParaRPr lang="ru-RU" sz="2800" kern="1200" dirty="0"/>
        </a:p>
      </dsp:txBody>
      <dsp:txXfrm>
        <a:off x="2606017" y="565985"/>
        <a:ext cx="2295287" cy="1396296"/>
      </dsp:txXfrm>
    </dsp:sp>
    <dsp:sp modelId="{A3BA34D1-0FBC-4A7E-A2B2-3BEAE5C614D0}">
      <dsp:nvSpPr>
        <dsp:cNvPr id="0" name=""/>
        <dsp:cNvSpPr/>
      </dsp:nvSpPr>
      <dsp:spPr>
        <a:xfrm>
          <a:off x="3200394" y="1828796"/>
          <a:ext cx="3418381" cy="3345879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Родитель</a:t>
          </a:r>
          <a:endParaRPr lang="ru-RU" sz="2800" kern="1200" dirty="0"/>
        </a:p>
      </dsp:txBody>
      <dsp:txXfrm>
        <a:off x="4245849" y="2693148"/>
        <a:ext cx="2051028" cy="1840233"/>
      </dsp:txXfrm>
    </dsp:sp>
    <dsp:sp modelId="{BE696071-BD15-4C40-BA9B-423C97402081}">
      <dsp:nvSpPr>
        <dsp:cNvPr id="0" name=""/>
        <dsp:cNvSpPr/>
      </dsp:nvSpPr>
      <dsp:spPr>
        <a:xfrm>
          <a:off x="994968" y="1752276"/>
          <a:ext cx="3345427" cy="3406342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Воспитанник</a:t>
          </a:r>
          <a:endParaRPr lang="ru-RU" sz="2800" kern="1200" dirty="0"/>
        </a:p>
      </dsp:txBody>
      <dsp:txXfrm>
        <a:off x="1309996" y="2632248"/>
        <a:ext cx="2007256" cy="1873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82"/>
            <a:ext cx="9144000" cy="686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7400" y="2514600"/>
            <a:ext cx="68580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Лэпбук как одно из средств поддержки детской инициативы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46482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Молчанова Е.Н.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Старший воспитатель</a:t>
            </a:r>
          </a:p>
          <a:p>
            <a:pPr algn="r"/>
            <a:r>
              <a:rPr lang="ru-RU" sz="1800" b="1" dirty="0" smtClean="0">
                <a:solidFill>
                  <a:schemeClr val="tx1"/>
                </a:solidFill>
              </a:rPr>
              <a:t> МБДОУ «ЦРР –Детский сад №81»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81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 «Центр развития ребенка – Детский сад № 81» города Бийска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Из чего состоит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лэпбук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6" name="Picture Frame 1074" descr="lapbooks_fol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428736"/>
            <a:ext cx="5930970" cy="471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374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"/>
            <a:ext cx="9144000" cy="68465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3962400"/>
            <a:ext cx="617220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Желаю творческих успехов!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82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humbs.dreamstime.com/t/boy-question-29796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572000"/>
            <a:ext cx="1447800" cy="20143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533400"/>
            <a:ext cx="80010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Что такое Лэпбук?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6764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Лэпбук</a:t>
            </a:r>
            <a:r>
              <a:rPr lang="ru-RU" sz="2800" dirty="0" smtClean="0"/>
              <a:t> – сравнительно новое средство обучения, пришло к нам из Америки.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b="1" dirty="0" smtClean="0"/>
              <a:t>"Лэпбук" </a:t>
            </a:r>
            <a:r>
              <a:rPr lang="ru-RU" sz="2800" dirty="0" smtClean="0"/>
              <a:t>(</a:t>
            </a:r>
            <a:r>
              <a:rPr lang="ru-RU" sz="2800" dirty="0" err="1" smtClean="0"/>
              <a:t>lapbook</a:t>
            </a:r>
            <a:r>
              <a:rPr lang="ru-RU" sz="2800" dirty="0" smtClean="0"/>
              <a:t>) - в дословном переводе с английского значит "наколенная книга" (</a:t>
            </a:r>
            <a:r>
              <a:rPr lang="ru-RU" sz="2800" dirty="0" err="1" smtClean="0"/>
              <a:t>lap</a:t>
            </a:r>
            <a:r>
              <a:rPr lang="ru-RU" sz="2800" dirty="0" smtClean="0"/>
              <a:t> - колени, </a:t>
            </a:r>
            <a:r>
              <a:rPr lang="ru-RU" sz="2800" dirty="0" err="1" smtClean="0"/>
              <a:t>book</a:t>
            </a:r>
            <a:r>
              <a:rPr lang="ru-RU" sz="2800" dirty="0" smtClean="0"/>
              <a:t> - книга).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nachalo4ka.ru/wp-content/uploads/2014/05/veselyie-rebyata-shablon-prevyu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5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533400"/>
            <a:ext cx="8001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Лэпбук – это самодельная книжечка или папочка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1336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внутри содержит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множество кармашков,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книжек-раскладушек,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конвертиков,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окошек,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дверок  и других деталей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Зачем нужен Лэпбук?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5240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Значение </a:t>
            </a:r>
            <a:r>
              <a:rPr lang="ru-RU" sz="2800" b="1" dirty="0" err="1" smtClean="0"/>
              <a:t>лэпбуков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для педагогов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15240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Значение </a:t>
            </a:r>
            <a:r>
              <a:rPr lang="ru-RU" sz="2800" b="1" dirty="0" err="1" smtClean="0"/>
              <a:t>лэпбуков</a:t>
            </a:r>
            <a:r>
              <a:rPr lang="ru-RU" sz="2800" b="1" dirty="0" smtClean="0"/>
              <a:t> </a:t>
            </a:r>
          </a:p>
          <a:p>
            <a:pPr algn="ctr"/>
            <a:r>
              <a:rPr lang="ru-RU" sz="2800" b="1" dirty="0" smtClean="0"/>
              <a:t>для ребенка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35814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Организация материала по изучаемой теме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4038600"/>
            <a:ext cx="35814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Приобретение навыка самостоятельного сбора и организации информации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2971800"/>
            <a:ext cx="35814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Понимание и запоминание информации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410200"/>
            <a:ext cx="35814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Повторение и закрепление материала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4038600"/>
            <a:ext cx="3581400" cy="101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Оформление результатов совместной проектной деятельности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5257800"/>
            <a:ext cx="3581400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Организация индивидуальной и самостоятельной работы с детьми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Творческое взаимодействие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762000" y="1371600"/>
          <a:ext cx="7543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85728"/>
            <a:ext cx="8001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Лэпбук и ФГОС ДО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142984"/>
            <a:ext cx="778674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Лэпбук: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информативен;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err="1" smtClean="0"/>
              <a:t>полифункционален</a:t>
            </a:r>
            <a:r>
              <a:rPr lang="ru-RU" sz="28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пригоден к использованию одновременно группой детей;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обладает дидактическими свойствами;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является средством художественно-эстетического развития ребенка;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вариативен;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обеспечивает игровую, познавательную, исследовательскую и творческую активность всех воспитанников.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"/>
            <a:ext cx="8001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Я хочу сделать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лэбук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,</a:t>
            </a: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С чего мне начать?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790" y="2057400"/>
            <a:ext cx="8001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Подбор</a:t>
            </a:r>
            <a:r>
              <a:rPr lang="ru-RU" sz="2000" b="1" dirty="0"/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темы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790" y="2458015"/>
            <a:ext cx="8001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детей младшего возраста – общая тема ( напр. «Зима»)</a:t>
            </a:r>
          </a:p>
          <a:p>
            <a:pPr algn="ctr"/>
            <a:r>
              <a:rPr lang="ru-RU" dirty="0" smtClean="0"/>
              <a:t>Для детей старшего возраста – узкая тема (напр. «Снег»)</a:t>
            </a: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072890" y="3067110"/>
            <a:ext cx="1066800" cy="513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5790" y="3580656"/>
            <a:ext cx="8001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Написать план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790" y="3981153"/>
            <a:ext cx="8001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Необходимо подумать, что </a:t>
            </a:r>
            <a:r>
              <a:rPr lang="ru-RU" dirty="0" err="1" smtClean="0"/>
              <a:t>лэпбук</a:t>
            </a:r>
            <a:r>
              <a:rPr lang="ru-RU" dirty="0" smtClean="0"/>
              <a:t> будет включать в себя, о чем вы хотите в нем рассказать, чтобы полностью раскрыть тему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072890" y="4627484"/>
            <a:ext cx="1066800" cy="575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05790" y="5242145"/>
            <a:ext cx="80010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Нарисовать макет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790" y="5650739"/>
            <a:ext cx="8001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Теперь надо придумать, как в </a:t>
            </a:r>
            <a:r>
              <a:rPr lang="ru-RU" dirty="0" err="1" smtClean="0"/>
              <a:t>лэтбуке</a:t>
            </a:r>
            <a:r>
              <a:rPr lang="ru-RU" dirty="0" smtClean="0"/>
              <a:t> будет представлен каждый из пункта плана – начертить план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190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Варианты элементов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лэпбука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https://s-media-cache-ak0.pinimg.com/236x/5d/11/bc/5d11bc4c45ef5fe7b49746474eceb8c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247900" cy="2990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591050"/>
            <a:ext cx="5105400" cy="2029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679093"/>
            <a:ext cx="2657475" cy="4797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05481" y="1600201"/>
            <a:ext cx="2780919" cy="2990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47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01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Примерная схема к 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лепбуку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Bookman Old Style" pitchFamily="18" charset="0"/>
              </a:rPr>
              <a:t> «Зима»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" name="Рисунок 2" descr="http://img-fotki.yandex.ru/get/9328/158094028.10/0_ec9fd_a7dff246_XL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905000"/>
            <a:ext cx="5057775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148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314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Лэпбук как одно из средств поддержки детской инициативы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как одно из средств поддержки детской инициативы</dc:title>
  <dc:creator>user</dc:creator>
  <cp:lastModifiedBy>Пользователь</cp:lastModifiedBy>
  <cp:revision>30</cp:revision>
  <cp:lastPrinted>2015-12-21T05:27:32Z</cp:lastPrinted>
  <dcterms:created xsi:type="dcterms:W3CDTF">2015-12-20T18:49:24Z</dcterms:created>
  <dcterms:modified xsi:type="dcterms:W3CDTF">2016-01-22T07:34:25Z</dcterms:modified>
</cp:coreProperties>
</file>